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7" r:id="rId2"/>
    <p:sldId id="266" r:id="rId3"/>
    <p:sldId id="265" r:id="rId4"/>
    <p:sldId id="268" r:id="rId5"/>
    <p:sldId id="267" r:id="rId6"/>
    <p:sldId id="269" r:id="rId7"/>
    <p:sldId id="270"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54" y="1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22AC02-B92E-41D9-886A-21087C8DA947}" type="datetimeFigureOut">
              <a:rPr lang="en-SG" smtClean="0"/>
              <a:t>13/4/2023</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5034F5-A7AB-479A-8692-E4A43AA6F5F5}" type="slidenum">
              <a:rPr lang="en-SG" smtClean="0"/>
              <a:t>‹#›</a:t>
            </a:fld>
            <a:endParaRPr lang="en-SG"/>
          </a:p>
        </p:txBody>
      </p:sp>
    </p:spTree>
    <p:extLst>
      <p:ext uri="{BB962C8B-B14F-4D97-AF65-F5344CB8AC3E}">
        <p14:creationId xmlns:p14="http://schemas.microsoft.com/office/powerpoint/2010/main" val="1979043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D0CD7-F031-A4BD-06CF-ECB55A5183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7EDA5CEE-AAA8-08AF-C062-2E519EEBAC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E287F625-BD2F-EC97-CBF8-1D38509AB023}"/>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7488BF7F-DD16-61AA-E0A5-BE56B7039CB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03021FBD-0E14-7A39-A37F-6A479FBDFECC}"/>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544645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D0F7F-BAD9-7D6A-CD2B-4F2C659BAF30}"/>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2CC39138-F7FE-EF15-1266-C154BE4A40F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95274D60-ECFE-FEDC-07EF-7B27E79A62A4}"/>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C7803291-E6EF-954D-9099-BE05118AE008}"/>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DC23911-C574-D49D-C8E7-70E4EC7D287D}"/>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830094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C5CD6AE-F4AA-DFE0-EFE4-61A97E6ABB1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806AD844-E821-4A17-AA8F-222106F9CF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45AE4B1F-EC88-53FF-6051-0458C16980E3}"/>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7F7537D1-0C2A-BF51-45A6-9825EDB62961}"/>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C51E8001-3FA1-D63C-5F45-7F1CEF59104A}"/>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550731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5CE74-DE0A-1E75-BBDA-DD356FE88E86}"/>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BE5DB9C4-0C92-8C4F-A32F-0CB1044430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E18E7725-E0EE-7F77-9525-ED7137A4294C}"/>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995D0554-356C-A59E-FFC0-B5ABF0D72F7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51858647-9454-0CCE-663E-3D1786291B96}"/>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810836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9BF85-EC7F-E8E4-FC0A-4F37ECC050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93413582-B7DF-E8FE-046C-4CFA95C62A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99BBE4-7E36-754B-4E92-95EEBB6EC23F}"/>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DCF2BC72-5336-DD70-F642-DB9231AEE5B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B79F336A-ECC7-7E36-815D-E8F013778C4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369346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6053C-FD61-F60D-3A61-B4D578719CF1}"/>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E07EF12F-6FDE-78C7-3DBA-C04AD1314A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5DC43B44-DF65-1E36-CBFB-57B06D81F0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01BE513E-8798-9880-6731-BC8313FA134F}"/>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6" name="Footer Placeholder 5">
            <a:extLst>
              <a:ext uri="{FF2B5EF4-FFF2-40B4-BE49-F238E27FC236}">
                <a16:creationId xmlns:a16="http://schemas.microsoft.com/office/drawing/2014/main" id="{D478E097-05F3-9A38-2C5D-34A6BAF83083}"/>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125F72B9-666C-79FA-3F43-7521B0E86245}"/>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1968612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8AEF1-87CE-7C6E-876A-D9DE6243D144}"/>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8364A17A-F132-FA14-AA04-1E8549A2B8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501146-3B3E-FB23-BE51-7923C8C7FD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F8A0A92D-D067-E38F-6493-FD7DCF4E57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9BC366D-1298-F670-BC79-977DD5B545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B4D8CC17-BBD3-D4CC-101D-C9760ABFB425}"/>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8" name="Footer Placeholder 7">
            <a:extLst>
              <a:ext uri="{FF2B5EF4-FFF2-40B4-BE49-F238E27FC236}">
                <a16:creationId xmlns:a16="http://schemas.microsoft.com/office/drawing/2014/main" id="{CE39786B-F395-E419-A1E1-37DBFE8DB8E5}"/>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4F3D8E47-45DC-6D5D-69C5-F522F4B7EF7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905538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2E5F0-93B3-5C52-A5F0-50D24B03C1CD}"/>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6283C26B-E0A2-2E54-2F65-F43C67DFA8D5}"/>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4" name="Footer Placeholder 3">
            <a:extLst>
              <a:ext uri="{FF2B5EF4-FFF2-40B4-BE49-F238E27FC236}">
                <a16:creationId xmlns:a16="http://schemas.microsoft.com/office/drawing/2014/main" id="{EF399CED-87BD-C5C8-9B86-8472084AB144}"/>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0A27200B-F398-163C-6513-ABA68D642317}"/>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858042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EDFA43-ACFA-5925-24C4-9E6EC276C554}"/>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3" name="Footer Placeholder 2">
            <a:extLst>
              <a:ext uri="{FF2B5EF4-FFF2-40B4-BE49-F238E27FC236}">
                <a16:creationId xmlns:a16="http://schemas.microsoft.com/office/drawing/2014/main" id="{08F07EDD-D348-B1E3-3199-28BDD8272C4B}"/>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1B752B14-42E6-C1EA-3E17-4DB77F469F49}"/>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824586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54AC0-21EF-3AAD-0753-51C3DAF33B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F3CBBBFE-8AC8-9160-47FF-D582F0293A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BBC3B55E-1B20-CB4D-504B-452B424203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A0665B-6CBD-C7E5-985C-ABE179DD9584}"/>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6" name="Footer Placeholder 5">
            <a:extLst>
              <a:ext uri="{FF2B5EF4-FFF2-40B4-BE49-F238E27FC236}">
                <a16:creationId xmlns:a16="http://schemas.microsoft.com/office/drawing/2014/main" id="{8D6F7EF4-DC02-268B-6715-7394D6B1CE34}"/>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7FEB76A8-2CB5-C3ED-F957-6AF8A2B1E336}"/>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029427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D7B38-E625-C7A1-0EB1-F57E6B79A6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E830BC27-87A6-5D85-305F-242471C449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E2C75B91-713E-BD91-2C54-7F0143E85E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0F44FE-648B-BD4D-7926-920D945B18F0}"/>
              </a:ext>
            </a:extLst>
          </p:cNvPr>
          <p:cNvSpPr>
            <a:spLocks noGrp="1"/>
          </p:cNvSpPr>
          <p:nvPr>
            <p:ph type="dt" sz="half" idx="10"/>
          </p:nvPr>
        </p:nvSpPr>
        <p:spPr/>
        <p:txBody>
          <a:bodyPr/>
          <a:lstStyle/>
          <a:p>
            <a:fld id="{0D7D87DA-52D1-4FCF-86E4-E01EA409C95E}" type="datetimeFigureOut">
              <a:rPr lang="en-SG" smtClean="0"/>
              <a:t>13/4/2023</a:t>
            </a:fld>
            <a:endParaRPr lang="en-SG"/>
          </a:p>
        </p:txBody>
      </p:sp>
      <p:sp>
        <p:nvSpPr>
          <p:cNvPr id="6" name="Footer Placeholder 5">
            <a:extLst>
              <a:ext uri="{FF2B5EF4-FFF2-40B4-BE49-F238E27FC236}">
                <a16:creationId xmlns:a16="http://schemas.microsoft.com/office/drawing/2014/main" id="{8F5009F6-5C7E-97F9-8587-D94C6BA93F08}"/>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E6E7D1DE-6D19-FA89-8063-5BDC4D3D03C0}"/>
              </a:ext>
            </a:extLst>
          </p:cNvPr>
          <p:cNvSpPr>
            <a:spLocks noGrp="1"/>
          </p:cNvSpPr>
          <p:nvPr>
            <p:ph type="sldNum" sz="quarter" idx="12"/>
          </p:nvPr>
        </p:nvSpPr>
        <p:spPr/>
        <p:txBody>
          <a:bodyPr/>
          <a:lstStyle/>
          <a:p>
            <a:fld id="{841FE07A-54E0-4676-9F20-7DE882076952}" type="slidenum">
              <a:rPr lang="en-SG" smtClean="0"/>
              <a:t>‹#›</a:t>
            </a:fld>
            <a:endParaRPr lang="en-SG"/>
          </a:p>
        </p:txBody>
      </p:sp>
    </p:spTree>
    <p:extLst>
      <p:ext uri="{BB962C8B-B14F-4D97-AF65-F5344CB8AC3E}">
        <p14:creationId xmlns:p14="http://schemas.microsoft.com/office/powerpoint/2010/main" val="2437203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051FC9-5057-4FE8-6C18-D08B9A1B01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940EA5B2-DDE4-AD5B-4C04-4953D92522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7AB76B6-3D09-355A-6887-7A32FBDD2D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7D87DA-52D1-4FCF-86E4-E01EA409C95E}" type="datetimeFigureOut">
              <a:rPr lang="en-SG" smtClean="0"/>
              <a:t>13/4/2023</a:t>
            </a:fld>
            <a:endParaRPr lang="en-SG"/>
          </a:p>
        </p:txBody>
      </p:sp>
      <p:sp>
        <p:nvSpPr>
          <p:cNvPr id="5" name="Footer Placeholder 4">
            <a:extLst>
              <a:ext uri="{FF2B5EF4-FFF2-40B4-BE49-F238E27FC236}">
                <a16:creationId xmlns:a16="http://schemas.microsoft.com/office/drawing/2014/main" id="{DFAF9A16-13EE-0CB2-F1F7-431AABF719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E2FC9B40-4D2D-1706-8CBE-78E8B9B5E5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1FE07A-54E0-4676-9F20-7DE882076952}" type="slidenum">
              <a:rPr lang="en-SG" smtClean="0"/>
              <a:t>‹#›</a:t>
            </a:fld>
            <a:endParaRPr lang="en-SG"/>
          </a:p>
        </p:txBody>
      </p:sp>
    </p:spTree>
    <p:extLst>
      <p:ext uri="{BB962C8B-B14F-4D97-AF65-F5344CB8AC3E}">
        <p14:creationId xmlns:p14="http://schemas.microsoft.com/office/powerpoint/2010/main" val="37300738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3" name="TextBox 2">
            <a:extLst>
              <a:ext uri="{FF2B5EF4-FFF2-40B4-BE49-F238E27FC236}">
                <a16:creationId xmlns:a16="http://schemas.microsoft.com/office/drawing/2014/main" id="{34DDFDF0-5E56-8425-67A7-2B8F6E23C8C8}"/>
              </a:ext>
            </a:extLst>
          </p:cNvPr>
          <p:cNvSpPr txBox="1"/>
          <p:nvPr/>
        </p:nvSpPr>
        <p:spPr>
          <a:xfrm>
            <a:off x="553076" y="751862"/>
            <a:ext cx="10932190" cy="6063198"/>
          </a:xfrm>
          <a:prstGeom prst="rect">
            <a:avLst/>
          </a:prstGeom>
          <a:noFill/>
        </p:spPr>
        <p:txBody>
          <a:bodyPr wrap="square" rtlCol="0">
            <a:spAutoFit/>
          </a:bodyPr>
          <a:lstStyle/>
          <a:p>
            <a:r>
              <a:rPr lang="en-US" sz="2000" b="1" dirty="0"/>
              <a:t>Program Design Purpose</a:t>
            </a:r>
          </a:p>
          <a:p>
            <a:pPr algn="just"/>
            <a:endParaRPr lang="en-US" sz="1600" b="1" dirty="0"/>
          </a:p>
          <a:p>
            <a:pPr algn="just"/>
            <a:r>
              <a:rPr lang="en-US" sz="1600" b="1" dirty="0"/>
              <a:t>We want to create a monitor and observing tool-set which can visualize and evaluate the availability/state of the resource ( hardware, </a:t>
            </a:r>
            <a:r>
              <a:rPr lang="en-US" sz="1600" b="1" dirty="0" err="1"/>
              <a:t>vm</a:t>
            </a:r>
            <a:r>
              <a:rPr lang="en-US" sz="1600" b="1" dirty="0"/>
              <a:t>, container, program or service) being used in an on going cyber exercise or a cyber drill event to help the event organizer and participants to get better sense about the event real time progress. It also provide serval function to full filled the requirement of other teams in the cyber exercise. The main functions provide by the cyber exercise resource monitor which can be used by different teams: </a:t>
            </a:r>
          </a:p>
          <a:p>
            <a:pPr algn="just"/>
            <a:endParaRPr lang="en-US" sz="1600" b="1" dirty="0"/>
          </a:p>
          <a:p>
            <a:pPr marL="285750" indent="-285750" algn="just">
              <a:lnSpc>
                <a:spcPct val="150000"/>
              </a:lnSpc>
              <a:buFont typeface="Arial" panose="020B0604020202020204" pitchFamily="34" charset="0"/>
              <a:buChar char="•"/>
            </a:pPr>
            <a:r>
              <a:rPr lang="en-US" sz="1600" b="1" dirty="0"/>
              <a:t>Used by Black/Judgment team to monitor the whole exercise progress, each teams’ state/score, the availability of the resource and the defense progress.  </a:t>
            </a:r>
          </a:p>
          <a:p>
            <a:pPr marL="285750" indent="-285750" algn="just">
              <a:lnSpc>
                <a:spcPct val="150000"/>
              </a:lnSpc>
              <a:buFont typeface="Arial" panose="020B0604020202020204" pitchFamily="34" charset="0"/>
              <a:buChar char="•"/>
            </a:pPr>
            <a:r>
              <a:rPr lang="en-US" sz="1600" b="1" dirty="0"/>
              <a:t>Used by Green team to prepare, test and do debug work for building the exercise environment. </a:t>
            </a:r>
          </a:p>
          <a:p>
            <a:pPr marL="285750" indent="-285750" algn="just">
              <a:lnSpc>
                <a:spcPct val="150000"/>
              </a:lnSpc>
              <a:buFont typeface="Arial" panose="020B0604020202020204" pitchFamily="34" charset="0"/>
              <a:buChar char="•"/>
            </a:pPr>
            <a:r>
              <a:rPr lang="en-US" sz="1600" b="1" dirty="0"/>
              <a:t>Used by Blue team to check and monitor the real time state of the exercise environment they are working on. </a:t>
            </a:r>
          </a:p>
          <a:p>
            <a:pPr marL="285750" indent="-285750" algn="just">
              <a:lnSpc>
                <a:spcPct val="150000"/>
              </a:lnSpc>
              <a:buFont typeface="Arial" panose="020B0604020202020204" pitchFamily="34" charset="0"/>
              <a:buChar char="•"/>
            </a:pPr>
            <a:r>
              <a:rPr lang="en-US" sz="1600" b="1" dirty="0"/>
              <a:t>Used by Red team to report the attack state to judgement team. </a:t>
            </a:r>
          </a:p>
          <a:p>
            <a:pPr marL="285750" indent="-285750" algn="just">
              <a:lnSpc>
                <a:spcPct val="150000"/>
              </a:lnSpc>
              <a:buFont typeface="Arial" panose="020B0604020202020204" pitchFamily="34" charset="0"/>
              <a:buChar char="•"/>
            </a:pPr>
            <a:r>
              <a:rPr lang="en-US" sz="1600" b="1" dirty="0"/>
              <a:t>Used by Yellow team to simulate the behavior of normal users.</a:t>
            </a:r>
          </a:p>
          <a:p>
            <a:pPr marL="285750" indent="-285750" algn="just">
              <a:lnSpc>
                <a:spcPct val="150000"/>
              </a:lnSpc>
              <a:buFont typeface="Arial" panose="020B0604020202020204" pitchFamily="34" charset="0"/>
              <a:buChar char="•"/>
            </a:pPr>
            <a:r>
              <a:rPr lang="en-US" sz="1600" b="1" dirty="0"/>
              <a:t>Used by the Purple team to record the cyber exercise logs/event timeline and archive the information. </a:t>
            </a:r>
          </a:p>
          <a:p>
            <a:pPr marL="285750" indent="-285750" algn="just">
              <a:lnSpc>
                <a:spcPct val="150000"/>
              </a:lnSpc>
              <a:buFont typeface="Arial" panose="020B0604020202020204" pitchFamily="34" charset="0"/>
              <a:buChar char="•"/>
            </a:pPr>
            <a:r>
              <a:rPr lang="en-US" sz="1600" b="1" dirty="0"/>
              <a:t>Auto detect and record the red team attack and defense action.</a:t>
            </a:r>
          </a:p>
          <a:p>
            <a:pPr algn="just"/>
            <a:endParaRPr lang="en-US" sz="1600" b="1" dirty="0"/>
          </a:p>
          <a:p>
            <a:pPr algn="just"/>
            <a:r>
              <a:rPr lang="en-US" sz="1600" b="1" dirty="0"/>
              <a:t>The Cyber Exercise Resource Monitor is built based on two exist product: </a:t>
            </a:r>
            <a:r>
              <a:rPr lang="en-US" sz="1600" b="1" u="sng" dirty="0"/>
              <a:t>Cluster User Emulator</a:t>
            </a:r>
            <a:r>
              <a:rPr lang="en-US" sz="1600" b="1" dirty="0"/>
              <a:t> and </a:t>
            </a:r>
            <a:r>
              <a:rPr lang="en-US" sz="1600" b="1" u="sng" dirty="0"/>
              <a:t>Cluster Service Health Monitor</a:t>
            </a:r>
            <a:r>
              <a:rPr lang="en-US" sz="1600" b="1" dirty="0"/>
              <a:t>. </a:t>
            </a:r>
          </a:p>
          <a:p>
            <a:pPr algn="just"/>
            <a:endParaRPr lang="en-US" sz="1600" b="1" dirty="0"/>
          </a:p>
        </p:txBody>
      </p:sp>
    </p:spTree>
    <p:extLst>
      <p:ext uri="{BB962C8B-B14F-4D97-AF65-F5344CB8AC3E}">
        <p14:creationId xmlns:p14="http://schemas.microsoft.com/office/powerpoint/2010/main" val="3853615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369878" y="621294"/>
            <a:ext cx="9806855" cy="3600986"/>
          </a:xfrm>
          <a:prstGeom prst="rect">
            <a:avLst/>
          </a:prstGeom>
          <a:noFill/>
        </p:spPr>
        <p:txBody>
          <a:bodyPr wrap="square" rtlCol="0">
            <a:spAutoFit/>
          </a:bodyPr>
          <a:lstStyle/>
          <a:p>
            <a:pPr algn="just"/>
            <a:r>
              <a:rPr lang="en-US" sz="2000" b="1" dirty="0"/>
              <a:t>Monitor Web Portal (dashboard)</a:t>
            </a:r>
          </a:p>
          <a:p>
            <a:pPr algn="just"/>
            <a:endParaRPr lang="en-US" sz="1600" b="1" dirty="0"/>
          </a:p>
          <a:p>
            <a:pPr algn="just"/>
            <a:r>
              <a:rPr lang="en-US" sz="1600" b="1" dirty="0"/>
              <a:t>The monitor will provide different web dashboard to visualize the state for different team to analysis:</a:t>
            </a:r>
          </a:p>
          <a:p>
            <a:pPr algn="just"/>
            <a:endParaRPr lang="en-US" sz="1600" b="1" dirty="0"/>
          </a:p>
          <a:p>
            <a:pPr marL="342900" indent="-342900" algn="just">
              <a:buAutoNum type="arabicPeriod"/>
            </a:pPr>
            <a:r>
              <a:rPr lang="en-SG" sz="1600" b="1" dirty="0"/>
              <a:t>Exercise Overview Dashboard: </a:t>
            </a:r>
            <a:r>
              <a:rPr lang="en-SG" sz="1600" dirty="0"/>
              <a:t>Used by </a:t>
            </a:r>
            <a:r>
              <a:rPr lang="en-SG" sz="1600" b="1" dirty="0"/>
              <a:t>Black/Judgement team </a:t>
            </a:r>
            <a:r>
              <a:rPr lang="en-SG" sz="1600" dirty="0"/>
              <a:t>monitor and control the whole exercise progress. </a:t>
            </a:r>
          </a:p>
          <a:p>
            <a:pPr marL="342900" indent="-342900" algn="just">
              <a:buAutoNum type="arabicPeriod"/>
            </a:pPr>
            <a:endParaRPr lang="en-SG" sz="1600" dirty="0"/>
          </a:p>
          <a:p>
            <a:pPr marL="342900" indent="-342900" algn="just">
              <a:buAutoNum type="arabicPeriod"/>
            </a:pPr>
            <a:r>
              <a:rPr lang="en-SG" sz="1600" b="1" dirty="0"/>
              <a:t>Service Health Monitor Dashboard: </a:t>
            </a:r>
            <a:r>
              <a:rPr lang="en-SG" sz="1600" dirty="0"/>
              <a:t>Used by </a:t>
            </a:r>
            <a:r>
              <a:rPr lang="en-SG" sz="1600" b="1" dirty="0"/>
              <a:t>Blue team </a:t>
            </a:r>
            <a:r>
              <a:rPr lang="en-SG" sz="1600" dirty="0"/>
              <a:t>to monitor the health and availability of their team exercise-cluster. </a:t>
            </a:r>
          </a:p>
          <a:p>
            <a:pPr marL="342900" indent="-342900" algn="just">
              <a:buAutoNum type="arabicPeriod"/>
            </a:pPr>
            <a:endParaRPr lang="en-SG" sz="1600" dirty="0"/>
          </a:p>
          <a:p>
            <a:pPr marL="342900" indent="-342900" algn="just">
              <a:buAutoNum type="arabicPeriod"/>
            </a:pPr>
            <a:r>
              <a:rPr lang="en-SG" sz="1600" b="1" dirty="0"/>
              <a:t>Resource Availability Monitor Dashboard</a:t>
            </a:r>
            <a:r>
              <a:rPr lang="en-SG" sz="1600" dirty="0"/>
              <a:t>: Used by </a:t>
            </a:r>
            <a:r>
              <a:rPr lang="en-SG" sz="1600" b="1" dirty="0"/>
              <a:t>Black/Judgement team</a:t>
            </a:r>
            <a:r>
              <a:rPr lang="en-SG" sz="1600" dirty="0"/>
              <a:t>, </a:t>
            </a:r>
            <a:r>
              <a:rPr lang="en-SG" sz="1600" b="1" dirty="0"/>
              <a:t>red team</a:t>
            </a:r>
            <a:r>
              <a:rPr lang="en-SG" sz="1600" dirty="0"/>
              <a:t>, </a:t>
            </a:r>
            <a:r>
              <a:rPr lang="en-SG" sz="1600" b="1" dirty="0"/>
              <a:t>blue team </a:t>
            </a:r>
            <a:r>
              <a:rPr lang="en-SG" sz="1600" dirty="0"/>
              <a:t>and </a:t>
            </a:r>
            <a:r>
              <a:rPr lang="en-SG" sz="1600" b="1" dirty="0"/>
              <a:t>purple team </a:t>
            </a:r>
            <a:r>
              <a:rPr lang="en-SG" sz="1600" dirty="0"/>
              <a:t>to monitor the detailed real time availability state of the </a:t>
            </a:r>
            <a:r>
              <a:rPr lang="en-US" sz="1600" dirty="0"/>
              <a:t>resource.</a:t>
            </a:r>
          </a:p>
          <a:p>
            <a:pPr marL="342900" indent="-342900" algn="just">
              <a:buAutoNum type="arabicPeriod"/>
            </a:pPr>
            <a:endParaRPr lang="en-SG" sz="1600" dirty="0"/>
          </a:p>
          <a:p>
            <a:pPr marL="342900" indent="-342900" algn="just">
              <a:buFontTx/>
              <a:buAutoNum type="arabicPeriod"/>
            </a:pPr>
            <a:r>
              <a:rPr lang="en-SG" sz="1600" b="1" dirty="0"/>
              <a:t>Assistance function Dashboards: </a:t>
            </a:r>
            <a:r>
              <a:rPr lang="en-SG" sz="1600" dirty="0"/>
              <a:t>Used for full fill special monitor requirement of </a:t>
            </a:r>
            <a:r>
              <a:rPr lang="en-SG" sz="1600" b="1" dirty="0"/>
              <a:t>Yellow team </a:t>
            </a:r>
            <a:r>
              <a:rPr lang="en-SG" sz="1600" dirty="0"/>
              <a:t>and </a:t>
            </a:r>
            <a:r>
              <a:rPr lang="en-SG" sz="1600" b="1" dirty="0"/>
              <a:t>Green team</a:t>
            </a:r>
            <a:r>
              <a:rPr lang="en-SG" sz="1600" dirty="0"/>
              <a:t>.</a:t>
            </a:r>
            <a:endParaRPr lang="en-US" sz="1600" dirty="0"/>
          </a:p>
        </p:txBody>
      </p:sp>
      <p:pic>
        <p:nvPicPr>
          <p:cNvPr id="3" name="Picture 2" descr="A screenshot of a computer&#10;&#10;Description automatically generated with low confidence">
            <a:extLst>
              <a:ext uri="{FF2B5EF4-FFF2-40B4-BE49-F238E27FC236}">
                <a16:creationId xmlns:a16="http://schemas.microsoft.com/office/drawing/2014/main" id="{59E14C30-EFDD-6BB5-C87A-4E4B2160C4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080" y="4915251"/>
            <a:ext cx="3023469" cy="1700702"/>
          </a:xfrm>
          <a:prstGeom prst="rect">
            <a:avLst/>
          </a:prstGeom>
        </p:spPr>
      </p:pic>
      <p:pic>
        <p:nvPicPr>
          <p:cNvPr id="9" name="Picture 8" descr="A screenshot of a computer&#10;&#10;Description automatically generated with medium confidence">
            <a:extLst>
              <a:ext uri="{FF2B5EF4-FFF2-40B4-BE49-F238E27FC236}">
                <a16:creationId xmlns:a16="http://schemas.microsoft.com/office/drawing/2014/main" id="{CC856E76-64FB-ECDB-860D-FF837A3BC8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7526" y="4915251"/>
            <a:ext cx="3164097" cy="1700702"/>
          </a:xfrm>
          <a:prstGeom prst="rect">
            <a:avLst/>
          </a:prstGeom>
        </p:spPr>
      </p:pic>
      <p:sp>
        <p:nvSpPr>
          <p:cNvPr id="12" name="TextBox 11">
            <a:extLst>
              <a:ext uri="{FF2B5EF4-FFF2-40B4-BE49-F238E27FC236}">
                <a16:creationId xmlns:a16="http://schemas.microsoft.com/office/drawing/2014/main" id="{3AB9C4CC-CB3E-61BF-ECE7-6CBBF4EAA14E}"/>
              </a:ext>
            </a:extLst>
          </p:cNvPr>
          <p:cNvSpPr txBox="1"/>
          <p:nvPr/>
        </p:nvSpPr>
        <p:spPr>
          <a:xfrm>
            <a:off x="773080" y="4439088"/>
            <a:ext cx="3973190" cy="307777"/>
          </a:xfrm>
          <a:prstGeom prst="rect">
            <a:avLst/>
          </a:prstGeom>
          <a:noFill/>
        </p:spPr>
        <p:txBody>
          <a:bodyPr wrap="square" rtlCol="0">
            <a:spAutoFit/>
          </a:bodyPr>
          <a:lstStyle/>
          <a:p>
            <a:r>
              <a:rPr lang="en-SG" sz="1400" b="1" dirty="0">
                <a:solidFill>
                  <a:srgbClr val="002060"/>
                </a:solidFill>
              </a:rPr>
              <a:t>Dashboard Screen Shot Example:</a:t>
            </a:r>
          </a:p>
        </p:txBody>
      </p:sp>
      <p:pic>
        <p:nvPicPr>
          <p:cNvPr id="13" name="Picture 12" descr="Chart&#10;&#10;Description automatically generated">
            <a:extLst>
              <a:ext uri="{FF2B5EF4-FFF2-40B4-BE49-F238E27FC236}">
                <a16:creationId xmlns:a16="http://schemas.microsoft.com/office/drawing/2014/main" id="{2A3E13CD-BB7C-4ADD-9EBD-D084101C4D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02601" y="4915251"/>
            <a:ext cx="3024644" cy="1701363"/>
          </a:xfrm>
          <a:prstGeom prst="rect">
            <a:avLst/>
          </a:prstGeom>
        </p:spPr>
      </p:pic>
    </p:spTree>
    <p:extLst>
      <p:ext uri="{BB962C8B-B14F-4D97-AF65-F5344CB8AC3E}">
        <p14:creationId xmlns:p14="http://schemas.microsoft.com/office/powerpoint/2010/main" val="1076832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616101"/>
          </a:xfrm>
          <a:prstGeom prst="rect">
            <a:avLst/>
          </a:prstGeom>
          <a:noFill/>
        </p:spPr>
        <p:txBody>
          <a:bodyPr wrap="square" rtlCol="0">
            <a:spAutoFit/>
          </a:bodyPr>
          <a:lstStyle/>
          <a:p>
            <a:pPr algn="just"/>
            <a:r>
              <a:rPr lang="en-SG" sz="2000" b="1" dirty="0"/>
              <a:t>1. Exercise Overview Dashboard</a:t>
            </a:r>
            <a:endParaRPr lang="en-US" sz="2000" b="1" dirty="0"/>
          </a:p>
          <a:p>
            <a:pPr algn="just"/>
            <a:endParaRPr lang="en-US" sz="1600" b="1" dirty="0"/>
          </a:p>
          <a:p>
            <a:pPr algn="just"/>
            <a:r>
              <a:rPr lang="en-SG" sz="1600" b="1" dirty="0"/>
              <a:t>The Cyber exercise over dashboard is used by </a:t>
            </a:r>
            <a:r>
              <a:rPr lang="en-SG" sz="1600" b="1" u="sng" dirty="0"/>
              <a:t>Black/Judgement team </a:t>
            </a:r>
            <a:r>
              <a:rPr lang="en-SG" sz="1600" b="1" dirty="0"/>
              <a:t>to monitor and control the whole exercise progress. The information it can provide: </a:t>
            </a:r>
          </a:p>
          <a:p>
            <a:pPr algn="just"/>
            <a:endParaRPr lang="en-SG" sz="1600" b="1" dirty="0"/>
          </a:p>
          <a:p>
            <a:pPr marL="285750" indent="-285750" algn="just">
              <a:buFont typeface="Arial" panose="020B0604020202020204" pitchFamily="34" charset="0"/>
              <a:buChar char="•"/>
            </a:pPr>
            <a:r>
              <a:rPr lang="en-SG" sz="1600" b="1" dirty="0"/>
              <a:t>Event latest news updating and exercise host venue live video. </a:t>
            </a:r>
          </a:p>
          <a:p>
            <a:pPr marL="285750" indent="-285750" algn="just">
              <a:buFont typeface="Arial" panose="020B0604020202020204" pitchFamily="34" charset="0"/>
              <a:buChar char="•"/>
            </a:pPr>
            <a:r>
              <a:rPr lang="en-SG" sz="1600" b="1" dirty="0"/>
              <a:t>Exercise attack and defence state . </a:t>
            </a:r>
          </a:p>
          <a:p>
            <a:pPr marL="285750" indent="-285750" algn="just">
              <a:buFont typeface="Arial" panose="020B0604020202020204" pitchFamily="34" charset="0"/>
              <a:buChar char="•"/>
            </a:pPr>
            <a:r>
              <a:rPr lang="en-SG" sz="1600" b="1" dirty="0"/>
              <a:t>The score of all blue teams, summary of tickets raise and resolved. </a:t>
            </a:r>
          </a:p>
          <a:p>
            <a:pPr marL="285750" indent="-285750" algn="just">
              <a:buFont typeface="Arial" panose="020B0604020202020204" pitchFamily="34" charset="0"/>
              <a:buChar char="•"/>
            </a:pPr>
            <a:r>
              <a:rPr lang="en-SG" sz="1600" b="1" dirty="0"/>
              <a:t>The availability of all teams’ resources. </a:t>
            </a:r>
          </a:p>
          <a:p>
            <a:pPr marL="285750" indent="-285750" algn="just">
              <a:buFont typeface="Arial" panose="020B0604020202020204" pitchFamily="34" charset="0"/>
              <a:buChar char="•"/>
            </a:pPr>
            <a:r>
              <a:rPr lang="en-SG" sz="1600" b="1" dirty="0"/>
              <a:t>Real time exercise events timeline. </a:t>
            </a:r>
          </a:p>
        </p:txBody>
      </p:sp>
      <p:pic>
        <p:nvPicPr>
          <p:cNvPr id="8" name="Picture 7" descr="Graphical user interface, website&#10;&#10;Description automatically generated">
            <a:extLst>
              <a:ext uri="{FF2B5EF4-FFF2-40B4-BE49-F238E27FC236}">
                <a16:creationId xmlns:a16="http://schemas.microsoft.com/office/drawing/2014/main" id="{41CFF1D0-DF44-0B11-AECE-35A43D05AB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73" y="3624600"/>
            <a:ext cx="5411126" cy="3043758"/>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80DA3D87-62F5-CC7B-E373-98EC2D7D08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5907" y="3624600"/>
            <a:ext cx="5411126" cy="3043758"/>
          </a:xfrm>
          <a:prstGeom prst="rect">
            <a:avLst/>
          </a:prstGeom>
        </p:spPr>
      </p:pic>
      <p:sp>
        <p:nvSpPr>
          <p:cNvPr id="13" name="TextBox 12">
            <a:extLst>
              <a:ext uri="{FF2B5EF4-FFF2-40B4-BE49-F238E27FC236}">
                <a16:creationId xmlns:a16="http://schemas.microsoft.com/office/drawing/2014/main" id="{5259F5F0-5442-ADD5-9459-27F4E8FDD1D3}"/>
              </a:ext>
            </a:extLst>
          </p:cNvPr>
          <p:cNvSpPr txBox="1"/>
          <p:nvPr/>
        </p:nvSpPr>
        <p:spPr>
          <a:xfrm>
            <a:off x="684872" y="3275111"/>
            <a:ext cx="3037273" cy="307777"/>
          </a:xfrm>
          <a:prstGeom prst="rect">
            <a:avLst/>
          </a:prstGeom>
          <a:noFill/>
        </p:spPr>
        <p:txBody>
          <a:bodyPr wrap="square" rtlCol="0">
            <a:spAutoFit/>
          </a:bodyPr>
          <a:lstStyle/>
          <a:p>
            <a:r>
              <a:rPr lang="en-SG" sz="1400" b="1" dirty="0">
                <a:solidFill>
                  <a:srgbClr val="002060"/>
                </a:solidFill>
              </a:rPr>
              <a:t>Overview dashboard example:</a:t>
            </a:r>
          </a:p>
        </p:txBody>
      </p:sp>
    </p:spTree>
    <p:extLst>
      <p:ext uri="{BB962C8B-B14F-4D97-AF65-F5344CB8AC3E}">
        <p14:creationId xmlns:p14="http://schemas.microsoft.com/office/powerpoint/2010/main" val="6527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862322"/>
          </a:xfrm>
          <a:prstGeom prst="rect">
            <a:avLst/>
          </a:prstGeom>
          <a:noFill/>
        </p:spPr>
        <p:txBody>
          <a:bodyPr wrap="square" rtlCol="0">
            <a:spAutoFit/>
          </a:bodyPr>
          <a:lstStyle/>
          <a:p>
            <a:pPr algn="just"/>
            <a:r>
              <a:rPr lang="en-SG" sz="2000" b="1" dirty="0"/>
              <a:t>2. Service Health Monitor Dashboard</a:t>
            </a:r>
            <a:endParaRPr lang="en-US" sz="2000" b="1" dirty="0"/>
          </a:p>
          <a:p>
            <a:pPr algn="just"/>
            <a:endParaRPr lang="en-US" sz="1600" b="1" dirty="0"/>
          </a:p>
          <a:p>
            <a:pPr algn="just"/>
            <a:r>
              <a:rPr lang="en-SG" sz="1600" b="1" dirty="0"/>
              <a:t>The Cyber Exercise Service Heath Monitor dashboard is used by </a:t>
            </a:r>
            <a:r>
              <a:rPr lang="en-SG" sz="1600" b="1" u="sng" dirty="0"/>
              <a:t>Blue team </a:t>
            </a:r>
            <a:r>
              <a:rPr lang="en-SG" sz="1600" b="1" dirty="0"/>
              <a:t>to monitor the health and availability of the sub exercise environment  which they are working on. So they can analysis the state, raise tickets and plan the defence action. The information it can provide (Each team will have their own dashboard) : </a:t>
            </a:r>
          </a:p>
          <a:p>
            <a:pPr algn="just"/>
            <a:endParaRPr lang="en-SG" sz="1600" b="1" dirty="0"/>
          </a:p>
          <a:p>
            <a:pPr marL="285750" indent="-285750" algn="just">
              <a:buFont typeface="Arial" panose="020B0604020202020204" pitchFamily="34" charset="0"/>
              <a:buChar char="•"/>
            </a:pPr>
            <a:r>
              <a:rPr lang="en-SG" sz="1600" b="1" dirty="0"/>
              <a:t>Nodes health/availability state of the sub exercise environment. </a:t>
            </a:r>
          </a:p>
          <a:p>
            <a:pPr marL="285750" indent="-285750" algn="just">
              <a:buFont typeface="Arial" panose="020B0604020202020204" pitchFamily="34" charset="0"/>
              <a:buChar char="•"/>
            </a:pPr>
            <a:r>
              <a:rPr lang="en-SG" sz="1600" b="1" dirty="0"/>
              <a:t>Environment topology and traffic state. </a:t>
            </a:r>
          </a:p>
          <a:p>
            <a:pPr marL="285750" indent="-285750" algn="just">
              <a:buFont typeface="Arial" panose="020B0604020202020204" pitchFamily="34" charset="0"/>
              <a:buChar char="•"/>
            </a:pPr>
            <a:r>
              <a:rPr lang="en-SG" sz="1600" b="1" dirty="0"/>
              <a:t>Service health/availability and program execution state in the team’s cluster. </a:t>
            </a:r>
          </a:p>
          <a:p>
            <a:pPr marL="285750" indent="-285750" algn="just">
              <a:buFont typeface="Arial" panose="020B0604020202020204" pitchFamily="34" charset="0"/>
              <a:buChar char="•"/>
            </a:pPr>
            <a:r>
              <a:rPr lang="en-SG" sz="1600" b="1" dirty="0"/>
              <a:t>Node login and </a:t>
            </a:r>
            <a:r>
              <a:rPr lang="en-SG" sz="1600" b="1" dirty="0" err="1"/>
              <a:t>cmd</a:t>
            </a:r>
            <a:r>
              <a:rPr lang="en-SG" sz="1600" b="1" dirty="0"/>
              <a:t> execution state of the critical host/node. </a:t>
            </a:r>
          </a:p>
          <a:p>
            <a:pPr marL="285750" indent="-285750" algn="just">
              <a:buFont typeface="Arial" panose="020B0604020202020204" pitchFamily="34" charset="0"/>
              <a:buChar char="•"/>
            </a:pPr>
            <a:r>
              <a:rPr lang="en-SG" sz="1600" b="1" dirty="0"/>
              <a:t>Cluster system logs and current team’s defence score. </a:t>
            </a:r>
          </a:p>
        </p:txBody>
      </p:sp>
      <p:pic>
        <p:nvPicPr>
          <p:cNvPr id="2" name="Picture 1" descr="Graphical user interface&#10;&#10;Description automatically generated">
            <a:extLst>
              <a:ext uri="{FF2B5EF4-FFF2-40B4-BE49-F238E27FC236}">
                <a16:creationId xmlns:a16="http://schemas.microsoft.com/office/drawing/2014/main" id="{B176DDD8-22A1-6D44-CEFC-F4C24599B0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83276" y="3905788"/>
            <a:ext cx="5134983" cy="2760053"/>
          </a:xfrm>
          <a:prstGeom prst="rect">
            <a:avLst/>
          </a:prstGeom>
        </p:spPr>
      </p:pic>
      <p:pic>
        <p:nvPicPr>
          <p:cNvPr id="7" name="Picture 6" descr="Graphical user interface&#10;&#10;Description automatically generated">
            <a:extLst>
              <a:ext uri="{FF2B5EF4-FFF2-40B4-BE49-F238E27FC236}">
                <a16:creationId xmlns:a16="http://schemas.microsoft.com/office/drawing/2014/main" id="{D931F559-DFBA-6902-6288-2965AEEA57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3440" y="3905789"/>
            <a:ext cx="5134983" cy="2760053"/>
          </a:xfrm>
          <a:prstGeom prst="rect">
            <a:avLst/>
          </a:prstGeom>
        </p:spPr>
      </p:pic>
      <p:sp>
        <p:nvSpPr>
          <p:cNvPr id="3" name="TextBox 2">
            <a:extLst>
              <a:ext uri="{FF2B5EF4-FFF2-40B4-BE49-F238E27FC236}">
                <a16:creationId xmlns:a16="http://schemas.microsoft.com/office/drawing/2014/main" id="{76ED35FF-A3C3-A73E-9143-AF362578F07B}"/>
              </a:ext>
            </a:extLst>
          </p:cNvPr>
          <p:cNvSpPr txBox="1"/>
          <p:nvPr/>
        </p:nvSpPr>
        <p:spPr>
          <a:xfrm>
            <a:off x="674114" y="3538816"/>
            <a:ext cx="3037273" cy="307777"/>
          </a:xfrm>
          <a:prstGeom prst="rect">
            <a:avLst/>
          </a:prstGeom>
          <a:noFill/>
        </p:spPr>
        <p:txBody>
          <a:bodyPr wrap="square" rtlCol="0">
            <a:spAutoFit/>
          </a:bodyPr>
          <a:lstStyle/>
          <a:p>
            <a:r>
              <a:rPr lang="en-SG" sz="1400" b="1" dirty="0">
                <a:solidFill>
                  <a:srgbClr val="002060"/>
                </a:solidFill>
              </a:rPr>
              <a:t>Service health dashboard example:</a:t>
            </a:r>
          </a:p>
        </p:txBody>
      </p:sp>
    </p:spTree>
    <p:extLst>
      <p:ext uri="{BB962C8B-B14F-4D97-AF65-F5344CB8AC3E}">
        <p14:creationId xmlns:p14="http://schemas.microsoft.com/office/powerpoint/2010/main" val="39375210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506102" cy="2616101"/>
          </a:xfrm>
          <a:prstGeom prst="rect">
            <a:avLst/>
          </a:prstGeom>
          <a:noFill/>
        </p:spPr>
        <p:txBody>
          <a:bodyPr wrap="square" rtlCol="0">
            <a:spAutoFit/>
          </a:bodyPr>
          <a:lstStyle/>
          <a:p>
            <a:pPr algn="just"/>
            <a:r>
              <a:rPr lang="en-SG" sz="2000" b="1" dirty="0"/>
              <a:t>3. Resource Availability Monitor Dashboard</a:t>
            </a:r>
            <a:endParaRPr lang="en-US" sz="2000" b="1" dirty="0"/>
          </a:p>
          <a:p>
            <a:pPr algn="just"/>
            <a:endParaRPr lang="en-US" sz="1600" b="1" dirty="0"/>
          </a:p>
          <a:p>
            <a:pPr algn="just"/>
            <a:r>
              <a:rPr lang="en-SG" sz="1600" b="1" dirty="0"/>
              <a:t>The Resource Availability Monitor Dashboard will show detailed real time availability state of the </a:t>
            </a:r>
            <a:r>
              <a:rPr lang="en-US" sz="1600" b="1" dirty="0"/>
              <a:t>resource ( hardware, </a:t>
            </a:r>
            <a:r>
              <a:rPr lang="en-US" sz="1600" b="1" dirty="0" err="1"/>
              <a:t>vm</a:t>
            </a:r>
            <a:r>
              <a:rPr lang="en-US" sz="1600" b="1" dirty="0"/>
              <a:t>, container, program or service) </a:t>
            </a:r>
            <a:r>
              <a:rPr lang="en-SG" sz="1600" b="1" dirty="0"/>
              <a:t>being used in the exercise. So </a:t>
            </a:r>
          </a:p>
          <a:p>
            <a:pPr algn="just"/>
            <a:endParaRPr lang="en-SG" sz="1600" b="1" dirty="0"/>
          </a:p>
          <a:p>
            <a:pPr marL="285750" indent="-285750" algn="just">
              <a:buFont typeface="Arial" panose="020B0604020202020204" pitchFamily="34" charset="0"/>
              <a:buChar char="•"/>
            </a:pPr>
            <a:r>
              <a:rPr lang="en-SG" sz="1600" b="1" dirty="0"/>
              <a:t>Black/Judgement team can use it to evaluate specific teams’ score or action. </a:t>
            </a:r>
          </a:p>
          <a:p>
            <a:pPr marL="285750" indent="-285750" algn="just">
              <a:buFont typeface="Arial" panose="020B0604020202020204" pitchFamily="34" charset="0"/>
              <a:buChar char="•"/>
            </a:pPr>
            <a:r>
              <a:rPr lang="en-SG" sz="1600" b="1" dirty="0"/>
              <a:t>Red team can use it to check the influence of the exercise cluster after they launched the attack.</a:t>
            </a:r>
          </a:p>
          <a:p>
            <a:pPr marL="285750" indent="-285750" algn="just">
              <a:buFont typeface="Arial" panose="020B0604020202020204" pitchFamily="34" charset="0"/>
              <a:buChar char="•"/>
            </a:pPr>
            <a:r>
              <a:rPr lang="en-SG" sz="1600" b="1" dirty="0"/>
              <a:t>Green team can used to monitor the critical </a:t>
            </a:r>
            <a:r>
              <a:rPr lang="en-SG" sz="1600" b="1" dirty="0" err="1"/>
              <a:t>infra’s</a:t>
            </a:r>
            <a:r>
              <a:rPr lang="en-SG" sz="1600" b="1" dirty="0"/>
              <a:t> connection, analysis the event process and debug the exception situation happens during the event.  </a:t>
            </a:r>
          </a:p>
          <a:p>
            <a:pPr marL="285750" indent="-285750" algn="just">
              <a:buFont typeface="Arial" panose="020B0604020202020204" pitchFamily="34" charset="0"/>
              <a:buChar char="•"/>
            </a:pPr>
            <a:r>
              <a:rPr lang="en-US" sz="1600" b="1" dirty="0"/>
              <a:t>Purple team can use it to archive the exercise cluster’s whole resource situation. </a:t>
            </a:r>
            <a:endParaRPr lang="en-SG" sz="1600" b="1" dirty="0"/>
          </a:p>
        </p:txBody>
      </p:sp>
      <p:pic>
        <p:nvPicPr>
          <p:cNvPr id="9" name="Picture 8" descr="Chart&#10;&#10;Description automatically generated">
            <a:extLst>
              <a:ext uri="{FF2B5EF4-FFF2-40B4-BE49-F238E27FC236}">
                <a16:creationId xmlns:a16="http://schemas.microsoft.com/office/drawing/2014/main" id="{DDC52FD4-A4B5-3529-6FB3-885438A19F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4699" y="3715638"/>
            <a:ext cx="5135795" cy="2888886"/>
          </a:xfrm>
          <a:prstGeom prst="rect">
            <a:avLst/>
          </a:prstGeom>
        </p:spPr>
      </p:pic>
      <p:pic>
        <p:nvPicPr>
          <p:cNvPr id="11" name="Picture 10" descr="A screenshot of a computer&#10;&#10;Description automatically generated with medium confidence">
            <a:extLst>
              <a:ext uri="{FF2B5EF4-FFF2-40B4-BE49-F238E27FC236}">
                <a16:creationId xmlns:a16="http://schemas.microsoft.com/office/drawing/2014/main" id="{E20B5E15-379C-14F5-A207-EF804A13B0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8618" y="3715638"/>
            <a:ext cx="5135796" cy="2888886"/>
          </a:xfrm>
          <a:prstGeom prst="rect">
            <a:avLst/>
          </a:prstGeom>
        </p:spPr>
      </p:pic>
      <p:sp>
        <p:nvSpPr>
          <p:cNvPr id="12" name="TextBox 11">
            <a:extLst>
              <a:ext uri="{FF2B5EF4-FFF2-40B4-BE49-F238E27FC236}">
                <a16:creationId xmlns:a16="http://schemas.microsoft.com/office/drawing/2014/main" id="{8EA20643-5139-A2BA-E491-7E46D4D06A4B}"/>
              </a:ext>
            </a:extLst>
          </p:cNvPr>
          <p:cNvSpPr txBox="1"/>
          <p:nvPr/>
        </p:nvSpPr>
        <p:spPr>
          <a:xfrm>
            <a:off x="834699" y="3341808"/>
            <a:ext cx="3973190" cy="307777"/>
          </a:xfrm>
          <a:prstGeom prst="rect">
            <a:avLst/>
          </a:prstGeom>
          <a:noFill/>
        </p:spPr>
        <p:txBody>
          <a:bodyPr wrap="square" rtlCol="0">
            <a:spAutoFit/>
          </a:bodyPr>
          <a:lstStyle/>
          <a:p>
            <a:r>
              <a:rPr lang="en-SG" sz="1400" b="1" dirty="0">
                <a:solidFill>
                  <a:srgbClr val="002060"/>
                </a:solidFill>
              </a:rPr>
              <a:t>Resource availability dashboard example:</a:t>
            </a:r>
          </a:p>
        </p:txBody>
      </p:sp>
      <p:sp>
        <p:nvSpPr>
          <p:cNvPr id="14" name="TextBox 13">
            <a:extLst>
              <a:ext uri="{FF2B5EF4-FFF2-40B4-BE49-F238E27FC236}">
                <a16:creationId xmlns:a16="http://schemas.microsoft.com/office/drawing/2014/main" id="{C5E828F7-3809-45C9-CDD6-A4ACA63CAD3E}"/>
              </a:ext>
            </a:extLst>
          </p:cNvPr>
          <p:cNvSpPr txBox="1"/>
          <p:nvPr/>
        </p:nvSpPr>
        <p:spPr>
          <a:xfrm>
            <a:off x="6419526" y="3316824"/>
            <a:ext cx="3973190" cy="307777"/>
          </a:xfrm>
          <a:prstGeom prst="rect">
            <a:avLst/>
          </a:prstGeom>
          <a:noFill/>
        </p:spPr>
        <p:txBody>
          <a:bodyPr wrap="square" rtlCol="0">
            <a:spAutoFit/>
          </a:bodyPr>
          <a:lstStyle/>
          <a:p>
            <a:r>
              <a:rPr lang="en-SG" sz="1400" b="1" dirty="0">
                <a:solidFill>
                  <a:srgbClr val="002060"/>
                </a:solidFill>
              </a:rPr>
              <a:t>Critical Nodes Connection dashboard example:</a:t>
            </a:r>
          </a:p>
        </p:txBody>
      </p:sp>
    </p:spTree>
    <p:extLst>
      <p:ext uri="{BB962C8B-B14F-4D97-AF65-F5344CB8AC3E}">
        <p14:creationId xmlns:p14="http://schemas.microsoft.com/office/powerpoint/2010/main" val="1975174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501993" y="617299"/>
            <a:ext cx="10309442" cy="2616101"/>
          </a:xfrm>
          <a:prstGeom prst="rect">
            <a:avLst/>
          </a:prstGeom>
          <a:noFill/>
        </p:spPr>
        <p:txBody>
          <a:bodyPr wrap="square" rtlCol="0">
            <a:spAutoFit/>
          </a:bodyPr>
          <a:lstStyle/>
          <a:p>
            <a:pPr algn="just"/>
            <a:r>
              <a:rPr lang="en-SG" sz="2000" b="1" dirty="0"/>
              <a:t>4. Assistance function Dashboard</a:t>
            </a:r>
            <a:endParaRPr lang="en-US" sz="2000" b="1" dirty="0"/>
          </a:p>
          <a:p>
            <a:pPr algn="just"/>
            <a:endParaRPr lang="en-US" sz="1600" b="1" dirty="0"/>
          </a:p>
          <a:p>
            <a:pPr algn="just"/>
            <a:r>
              <a:rPr lang="en-SG" sz="1600" b="1" dirty="0"/>
              <a:t>The assistance function dashboard are the customized dashboard which provide the specific function to full filled the customers’ requirement. Current dashboard includes: </a:t>
            </a:r>
          </a:p>
          <a:p>
            <a:pPr algn="just"/>
            <a:endParaRPr lang="en-SG" sz="1600" b="1" dirty="0"/>
          </a:p>
          <a:p>
            <a:pPr marL="285750" indent="-285750" algn="just">
              <a:buFont typeface="Arial" panose="020B0604020202020204" pitchFamily="34" charset="0"/>
              <a:buChar char="•"/>
            </a:pPr>
            <a:r>
              <a:rPr lang="en-SG" sz="1600" b="1" dirty="0"/>
              <a:t>The </a:t>
            </a:r>
            <a:r>
              <a:rPr lang="en-US" sz="1600" b="1" dirty="0"/>
              <a:t>normal users’ behavior simulation and traffic generation state dashboard for Yellow team. </a:t>
            </a:r>
          </a:p>
          <a:p>
            <a:pPr marL="285750" indent="-285750" algn="just">
              <a:buFont typeface="Arial" panose="020B0604020202020204" pitchFamily="34" charset="0"/>
              <a:buChar char="•"/>
            </a:pPr>
            <a:r>
              <a:rPr lang="en-US" sz="1600" b="1" dirty="0"/>
              <a:t>The attack auto launch and unexpected(harmful) action auto trigger state dashboard for Red team</a:t>
            </a:r>
          </a:p>
          <a:p>
            <a:pPr marL="285750" indent="-285750" algn="just">
              <a:buFont typeface="Arial" panose="020B0604020202020204" pitchFamily="34" charset="0"/>
              <a:buChar char="•"/>
            </a:pPr>
            <a:r>
              <a:rPr lang="en-US" sz="1600" b="1" dirty="0"/>
              <a:t>The internet connection monitor, VPN bandwidth usage state monitor dashboard for Green Team to support the event. </a:t>
            </a:r>
            <a:endParaRPr lang="en-SG" sz="1600" b="1" dirty="0"/>
          </a:p>
          <a:p>
            <a:pPr algn="just"/>
            <a:endParaRPr lang="en-SG" sz="1600" b="1" dirty="0"/>
          </a:p>
        </p:txBody>
      </p:sp>
      <p:sp>
        <p:nvSpPr>
          <p:cNvPr id="12" name="TextBox 11">
            <a:extLst>
              <a:ext uri="{FF2B5EF4-FFF2-40B4-BE49-F238E27FC236}">
                <a16:creationId xmlns:a16="http://schemas.microsoft.com/office/drawing/2014/main" id="{8EA20643-5139-A2BA-E491-7E46D4D06A4B}"/>
              </a:ext>
            </a:extLst>
          </p:cNvPr>
          <p:cNvSpPr txBox="1"/>
          <p:nvPr/>
        </p:nvSpPr>
        <p:spPr>
          <a:xfrm>
            <a:off x="737879" y="3094424"/>
            <a:ext cx="4404275" cy="523220"/>
          </a:xfrm>
          <a:prstGeom prst="rect">
            <a:avLst/>
          </a:prstGeom>
          <a:noFill/>
        </p:spPr>
        <p:txBody>
          <a:bodyPr wrap="square" rtlCol="0">
            <a:spAutoFit/>
          </a:bodyPr>
          <a:lstStyle/>
          <a:p>
            <a:r>
              <a:rPr lang="en-SG" sz="1400" b="1" dirty="0">
                <a:solidFill>
                  <a:srgbClr val="002060"/>
                </a:solidFill>
              </a:rPr>
              <a:t>Internet and VPN Peer Connection monitor dashboard (used by Green team) example:</a:t>
            </a:r>
          </a:p>
        </p:txBody>
      </p:sp>
      <p:sp>
        <p:nvSpPr>
          <p:cNvPr id="14" name="TextBox 13">
            <a:extLst>
              <a:ext uri="{FF2B5EF4-FFF2-40B4-BE49-F238E27FC236}">
                <a16:creationId xmlns:a16="http://schemas.microsoft.com/office/drawing/2014/main" id="{C5E828F7-3809-45C9-CDD6-A4ACA63CAD3E}"/>
              </a:ext>
            </a:extLst>
          </p:cNvPr>
          <p:cNvSpPr txBox="1"/>
          <p:nvPr/>
        </p:nvSpPr>
        <p:spPr>
          <a:xfrm>
            <a:off x="6470556" y="2979173"/>
            <a:ext cx="3973190" cy="523220"/>
          </a:xfrm>
          <a:prstGeom prst="rect">
            <a:avLst/>
          </a:prstGeom>
          <a:noFill/>
        </p:spPr>
        <p:txBody>
          <a:bodyPr wrap="square" rtlCol="0">
            <a:spAutoFit/>
          </a:bodyPr>
          <a:lstStyle/>
          <a:p>
            <a:r>
              <a:rPr lang="en-SG" sz="1400" b="1" dirty="0">
                <a:solidFill>
                  <a:srgbClr val="002060"/>
                </a:solidFill>
              </a:rPr>
              <a:t>Auto attack, normal user simulation and  traffic generation monitor dashboard:</a:t>
            </a:r>
          </a:p>
        </p:txBody>
      </p:sp>
      <p:pic>
        <p:nvPicPr>
          <p:cNvPr id="2" name="Picture 1" descr="Graphical user interface, application&#10;&#10;Description automatically generated">
            <a:extLst>
              <a:ext uri="{FF2B5EF4-FFF2-40B4-BE49-F238E27FC236}">
                <a16:creationId xmlns:a16="http://schemas.microsoft.com/office/drawing/2014/main" id="{ABC026D6-26BF-7FB4-BD8A-4482198CE0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6214" y="3771387"/>
            <a:ext cx="4972808" cy="2909111"/>
          </a:xfrm>
          <a:prstGeom prst="rect">
            <a:avLst/>
          </a:prstGeom>
        </p:spPr>
      </p:pic>
      <p:pic>
        <p:nvPicPr>
          <p:cNvPr id="3" name="Picture 2" descr="A screenshot of a computer&#10;&#10;Description automatically generated">
            <a:extLst>
              <a:ext uri="{FF2B5EF4-FFF2-40B4-BE49-F238E27FC236}">
                <a16:creationId xmlns:a16="http://schemas.microsoft.com/office/drawing/2014/main" id="{DD3F914D-238A-9A5E-A718-A5604C9CC93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62980" y="3771386"/>
            <a:ext cx="5377668" cy="2890497"/>
          </a:xfrm>
          <a:prstGeom prst="rect">
            <a:avLst/>
          </a:prstGeom>
          <a:ln w="12700">
            <a:solidFill>
              <a:schemeClr val="tx1"/>
            </a:solidFill>
          </a:ln>
        </p:spPr>
      </p:pic>
    </p:spTree>
    <p:extLst>
      <p:ext uri="{BB962C8B-B14F-4D97-AF65-F5344CB8AC3E}">
        <p14:creationId xmlns:p14="http://schemas.microsoft.com/office/powerpoint/2010/main" val="3997949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2EE9385-272D-78F8-37EF-D7BFBD2E461E}"/>
              </a:ext>
            </a:extLst>
          </p:cNvPr>
          <p:cNvSpPr txBox="1"/>
          <p:nvPr/>
        </p:nvSpPr>
        <p:spPr>
          <a:xfrm>
            <a:off x="0" y="-12557"/>
            <a:ext cx="12191999" cy="461665"/>
          </a:xfrm>
          <a:prstGeom prst="rect">
            <a:avLst/>
          </a:prstGeom>
          <a:solidFill>
            <a:schemeClr val="accent1">
              <a:lumMod val="75000"/>
            </a:schemeClr>
          </a:solidFill>
          <a:ln>
            <a:solidFill>
              <a:schemeClr val="tx1"/>
            </a:solidFill>
          </a:ln>
        </p:spPr>
        <p:txBody>
          <a:bodyPr wrap="square" rtlCol="0">
            <a:spAutoFit/>
          </a:bodyPr>
          <a:lstStyle/>
          <a:p>
            <a:r>
              <a:rPr lang="en-SG" sz="2400" dirty="0">
                <a:solidFill>
                  <a:schemeClr val="bg1"/>
                </a:solidFill>
              </a:rPr>
              <a:t>NCL Cyber Exercise Resource Monitor</a:t>
            </a:r>
            <a:endParaRPr lang="en-SG" sz="2400" dirty="0">
              <a:solidFill>
                <a:srgbClr val="FF0000"/>
              </a:solidFill>
            </a:endParaRPr>
          </a:p>
        </p:txBody>
      </p:sp>
      <p:pic>
        <p:nvPicPr>
          <p:cNvPr id="5" name="Picture 4" descr="Graphical user interface, text&#10;&#10;Description automatically generated with medium confidence">
            <a:extLst>
              <a:ext uri="{FF2B5EF4-FFF2-40B4-BE49-F238E27FC236}">
                <a16:creationId xmlns:a16="http://schemas.microsoft.com/office/drawing/2014/main" id="{CCBDD8B4-58ED-392B-004A-4336DFD8C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245" y="53310"/>
            <a:ext cx="1598494" cy="348275"/>
          </a:xfrm>
          <a:prstGeom prst="rect">
            <a:avLst/>
          </a:prstGeom>
        </p:spPr>
      </p:pic>
      <p:sp>
        <p:nvSpPr>
          <p:cNvPr id="6" name="TextBox 5">
            <a:extLst>
              <a:ext uri="{FF2B5EF4-FFF2-40B4-BE49-F238E27FC236}">
                <a16:creationId xmlns:a16="http://schemas.microsoft.com/office/drawing/2014/main" id="{B93C039A-E034-4996-AC21-14A15246AF9C}"/>
              </a:ext>
            </a:extLst>
          </p:cNvPr>
          <p:cNvSpPr txBox="1"/>
          <p:nvPr/>
        </p:nvSpPr>
        <p:spPr>
          <a:xfrm>
            <a:off x="452175" y="859038"/>
            <a:ext cx="10558726" cy="4724370"/>
          </a:xfrm>
          <a:prstGeom prst="rect">
            <a:avLst/>
          </a:prstGeom>
          <a:noFill/>
        </p:spPr>
        <p:txBody>
          <a:bodyPr wrap="square" rtlCol="0">
            <a:spAutoFit/>
          </a:bodyPr>
          <a:lstStyle/>
          <a:p>
            <a:pPr algn="just"/>
            <a:r>
              <a:rPr lang="en-US" sz="2000" b="1" dirty="0"/>
              <a:t>Technical detail</a:t>
            </a:r>
          </a:p>
          <a:p>
            <a:pPr algn="just"/>
            <a:endParaRPr lang="en-US" sz="2000" b="1" dirty="0"/>
          </a:p>
          <a:p>
            <a:pPr algn="just"/>
            <a:r>
              <a:rPr lang="en-US" b="1" dirty="0"/>
              <a:t>The Cyber Exercise Resource Monitor is built based on two exist product: </a:t>
            </a:r>
            <a:r>
              <a:rPr lang="en-US" b="1" u="sng" dirty="0"/>
              <a:t>Cluster User Emulator</a:t>
            </a:r>
            <a:r>
              <a:rPr lang="en-US" b="1" dirty="0"/>
              <a:t> and </a:t>
            </a:r>
            <a:r>
              <a:rPr lang="en-US" b="1" u="sng" dirty="0"/>
              <a:t>Cluster Service Health Monitor</a:t>
            </a:r>
            <a:r>
              <a:rPr lang="en-US" b="1" dirty="0"/>
              <a:t>. </a:t>
            </a:r>
          </a:p>
          <a:p>
            <a:pPr algn="just"/>
            <a:endParaRPr lang="en-US" b="1" dirty="0"/>
          </a:p>
          <a:p>
            <a:pPr algn="just">
              <a:lnSpc>
                <a:spcPct val="150000"/>
              </a:lnSpc>
            </a:pPr>
            <a:r>
              <a:rPr lang="en-US" b="1" dirty="0"/>
              <a:t>Cluster User Emulator</a:t>
            </a:r>
          </a:p>
          <a:p>
            <a:pPr marL="285750" indent="-285750" algn="just">
              <a:buFont typeface="Arial" panose="020B0604020202020204" pitchFamily="34" charset="0"/>
              <a:buChar char="•"/>
            </a:pPr>
            <a:r>
              <a:rPr lang="en-US" dirty="0"/>
              <a:t>The Cluster Users Emulator is a multiple users’ action emulation system running in a network/compute cluster system which can satisfy the customers’ requirement. It is used to simulate normal users behaviors, generate traffic, auto launch attack, generate unexpected action during the cyber exercise. </a:t>
            </a:r>
          </a:p>
          <a:p>
            <a:pPr marL="285750" indent="-285750" algn="just">
              <a:buFont typeface="Arial" panose="020B0604020202020204" pitchFamily="34" charset="0"/>
              <a:buChar char="•"/>
            </a:pPr>
            <a:r>
              <a:rPr lang="en-US" dirty="0"/>
              <a:t>Detailed program technical document: &lt;User_Action_Emulator_Design_Doc_v0.2.pdf&gt;</a:t>
            </a:r>
            <a:endParaRPr lang="en-US" b="1" dirty="0"/>
          </a:p>
          <a:p>
            <a:pPr algn="just"/>
            <a:r>
              <a:rPr lang="en-US" b="1" dirty="0"/>
              <a:t> </a:t>
            </a:r>
          </a:p>
          <a:p>
            <a:pPr algn="just"/>
            <a:r>
              <a:rPr lang="en-US" b="1" dirty="0"/>
              <a:t>Cluster Service health Monitor </a:t>
            </a:r>
          </a:p>
          <a:p>
            <a:pPr marL="285750" indent="-285750" algn="just">
              <a:buFont typeface="Arial" panose="020B0604020202020204" pitchFamily="34" charset="0"/>
              <a:buChar char="•"/>
            </a:pPr>
            <a:r>
              <a:rPr lang="en-US" dirty="0"/>
              <a:t>The Cluster Service Heath Monitor is a system function/service monitoring program to check and evaluate the cyber security computing cluster's critical points (node, service, function, file system) availability in real time during the cyber exercise with a Service Prober Repository , a Prober Agent and one Monitor Hub. </a:t>
            </a:r>
          </a:p>
          <a:p>
            <a:pPr marL="285750" indent="-285750" algn="just">
              <a:buFont typeface="Arial" panose="020B0604020202020204" pitchFamily="34" charset="0"/>
              <a:buChar char="•"/>
            </a:pPr>
            <a:r>
              <a:rPr lang="en-US" dirty="0"/>
              <a:t>Detailed program document: &lt; Cluster Service Health </a:t>
            </a:r>
            <a:r>
              <a:rPr lang="en-US" dirty="0" err="1"/>
              <a:t>Monitor_DesignDoc</a:t>
            </a:r>
            <a:r>
              <a:rPr lang="en-US" dirty="0"/>
              <a:t> .pdf&gt;</a:t>
            </a:r>
          </a:p>
        </p:txBody>
      </p:sp>
    </p:spTree>
    <p:extLst>
      <p:ext uri="{BB962C8B-B14F-4D97-AF65-F5344CB8AC3E}">
        <p14:creationId xmlns:p14="http://schemas.microsoft.com/office/powerpoint/2010/main" val="10290228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696</TotalTime>
  <Words>1009</Words>
  <Application>Microsoft Office PowerPoint</Application>
  <PresentationFormat>Widescreen</PresentationFormat>
  <Paragraphs>82</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 yuancheng</dc:creator>
  <cp:lastModifiedBy>Liu yuancheng</cp:lastModifiedBy>
  <cp:revision>224</cp:revision>
  <dcterms:created xsi:type="dcterms:W3CDTF">2023-03-22T06:15:38Z</dcterms:created>
  <dcterms:modified xsi:type="dcterms:W3CDTF">2023-04-13T09:52:10Z</dcterms:modified>
</cp:coreProperties>
</file>

<file path=docProps/thumbnail.jpeg>
</file>